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6" r:id="rId7"/>
    <p:sldId id="260" r:id="rId8"/>
    <p:sldId id="268" r:id="rId9"/>
    <p:sldId id="261" r:id="rId10"/>
    <p:sldId id="262" r:id="rId11"/>
    <p:sldId id="264" r:id="rId12"/>
    <p:sldId id="265" r:id="rId13"/>
  </p:sldIdLst>
  <p:sldSz cx="12192000" cy="6858000"/>
  <p:notesSz cx="6858000" cy="914400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D2Coding" panose="020B0609020101020101" pitchFamily="49" charset="-127"/>
        <a:ea typeface="D2Coding" panose="020B0609020101020101" pitchFamily="49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D2Coding" panose="020B0609020101020101" pitchFamily="49" charset="-127"/>
        <a:ea typeface="D2Coding" panose="020B0609020101020101" pitchFamily="49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D2Coding" panose="020B0609020101020101" pitchFamily="49" charset="-127"/>
        <a:ea typeface="D2Coding" panose="020B0609020101020101" pitchFamily="49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D2Coding" panose="020B0609020101020101" pitchFamily="49" charset="-127"/>
        <a:ea typeface="D2Coding" panose="020B0609020101020101" pitchFamily="49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D2Coding" panose="020B0609020101020101" pitchFamily="49" charset="-127"/>
        <a:ea typeface="D2Coding" panose="020B0609020101020101" pitchFamily="49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D2Coding" panose="020B0609020101020101" pitchFamily="49" charset="-127"/>
        <a:ea typeface="D2Coding" panose="020B0609020101020101" pitchFamily="49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D2Coding" panose="020B0609020101020101" pitchFamily="49" charset="-127"/>
        <a:ea typeface="D2Coding" panose="020B0609020101020101" pitchFamily="49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D2Coding" panose="020B0609020101020101" pitchFamily="49" charset="-127"/>
        <a:ea typeface="D2Coding" panose="020B0609020101020101" pitchFamily="49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D2Coding" panose="020B0609020101020101" pitchFamily="49" charset="-127"/>
        <a:ea typeface="D2Coding" panose="020B0609020101020101" pitchFamily="49" charset="-127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80" d="100"/>
          <a:sy n="80" d="100"/>
        </p:scale>
        <p:origin x="110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49B4D9-132A-526D-1D78-08F7FF2E30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D07A4C-1CAF-46AC-BFD4-A70009CB3E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3A3E0-4602-5900-4B8B-716E2DD2D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50AD9C-ECAB-4DB7-8CAE-9CFF2B54FC1F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60D807-8840-0C67-9901-EAEAC9F2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B1A541-53E6-440B-A24C-6603759BA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60F8E2B-E2C0-450A-AB6F-C13B62C7FF7B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77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41E5C-2F40-4C89-857B-28D1DD8AE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F75D00-F0A5-B386-B34F-E82D15F6B2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D87623-EAE9-A2CB-9AE4-10EAC4470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4BBD70-6933-48D1-B0DA-FE052DB75CA4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3EB2F3-AACB-5089-B3DC-B2DEEF22E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63C3D8-FC81-206F-3B92-E5611F27F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6BEE58-820D-4CAD-BEC5-5A75C3FF4DBD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882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5DFD09-F907-9738-DBFD-8A8397DB7F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D5A8A0-0C71-7996-48D0-3232B52532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D0DA85-4602-1045-1179-B9032F389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E4E64C-62F6-4E49-8B37-9512D9EAA32E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8406F8-A4DC-8FDD-C9ED-3994E52F5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5028B2-0686-052D-002E-B7D351F3C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61B9D1-B29B-48AE-A14D-D1D744A89C1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9135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1E43C-ED86-CAAE-805B-7FBBEC47C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A09B70-8904-08EB-2955-A6B8B326D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97674B-F2A4-9C18-F04C-6A81F8D42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9F920B-B3FB-4BFE-B595-9D6BEEC2591B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71744C-6533-9628-90C7-8CA2B8460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33840D-86B1-F44C-324D-047710DFC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94A943-7F08-4340-877C-636C8BEE6896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9306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021327-01A0-0815-4064-73DB89D4A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230675-234C-DBD1-E584-7787F3682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0CEFA1-EC53-6065-49A8-4D296A1B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4138F3-9CB6-421F-B912-367F95F4ACE7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A172A0-2B63-F5DD-6500-CDD2F0C1D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54B00-39C2-8944-7DA2-02DEB2D49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5E531C-479A-4A1E-A65B-532183709EF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259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2D73F5-0682-F551-72E0-9E7A13909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64E89-63BF-3CFA-E45F-0096CB14E3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68B4B6-8A24-8F7B-9FFF-889EAE91AD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AA7ACB04-DC50-A6D7-9A83-1D95C6729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5E433C-2938-431B-AF5D-6BCE9BF0DE8C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BDAA4373-59F8-0B66-8F40-0179FF8C0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841E1FCD-EC9B-4EAD-5E9F-63CC9168A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8D4F5-DA41-4ADA-8C43-5DF2906E4AE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814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22E4F-46B9-710A-CF4B-C394BC071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CCCB58-6283-5393-834C-B1FC1E37B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CFE688-82F9-1682-87DB-AFBB496B62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B824BAB-2E2F-9443-ED5B-E6A95C8E58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B4D43C0-BF6F-FAC4-39B8-304EBB8DA4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4CB8331A-6BE7-5B04-403F-2884C8922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DD213B-22E7-48E2-B191-B5D4B210A144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89B428EC-16FA-EEA8-9C35-C52A67395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90605CBA-8717-D4BF-246C-DE01C3967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A04DDB-8DD2-4B36-B440-8F77F6D2F391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355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FFB1D8-3CDB-1BD6-8C08-6F21385C2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>
            <a:extLst>
              <a:ext uri="{FF2B5EF4-FFF2-40B4-BE49-F238E27FC236}">
                <a16:creationId xmlns:a16="http://schemas.microsoft.com/office/drawing/2014/main" id="{FEF4EA85-DB63-7B25-0D51-3915224DE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F72F58-5E05-42C6-9685-B25930003C74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4" name="바닥글 개체 틀 4">
            <a:extLst>
              <a:ext uri="{FF2B5EF4-FFF2-40B4-BE49-F238E27FC236}">
                <a16:creationId xmlns:a16="http://schemas.microsoft.com/office/drawing/2014/main" id="{19A4FB9D-6CC6-4372-C105-09EE6E5EB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05A8F9A9-D4FF-B302-8843-868931A66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37ACC3-6727-489E-9E0F-52F12D64A8F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18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:a16="http://schemas.microsoft.com/office/drawing/2014/main" id="{F94CAFC2-4D68-2E81-CD2F-6A1D30900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FCEB6E-4933-4252-A9EB-522586FBC5EC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3" name="바닥글 개체 틀 4">
            <a:extLst>
              <a:ext uri="{FF2B5EF4-FFF2-40B4-BE49-F238E27FC236}">
                <a16:creationId xmlns:a16="http://schemas.microsoft.com/office/drawing/2014/main" id="{096CB594-79DF-6FDD-4A81-4F2A375DE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D14442DE-3DA8-993E-89AD-213F0688B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79AA32-C9F6-4BD2-A4B3-C66C72219E9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5436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31B4C1-D11F-8FDB-690B-5E93F9B77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EB63D1-D995-BB80-9514-04D7CD1AB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5B4BFA-3772-EE1F-B2F4-9E63FB299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D691D556-A1AC-9D7E-E349-CACE380E2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3F4A17-7806-492C-86A5-0C5E7E4B70A8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7FB404F5-439D-03D1-69D7-350D1A185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A00C0A20-E5A8-DF45-9012-FE778A5EA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15F7DA-F678-452D-A99B-F6AC63862943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845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1EABDE-3A5B-0245-E680-BF5F3664F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C838407-4008-7D40-E34C-CEC91133A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795D0B-4BEA-82E4-EB9B-0F574879F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D874BC6C-0C2C-66C9-EF26-A0BF0EDCD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57B28B-BCCA-45CC-9B07-E48787AC2022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A31A55FF-CD0E-29BB-BBB1-93214C314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154223D2-93D8-7873-D2F7-715C20A09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B7A069-7EB5-4D7D-B0BB-D82E6E7EF66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975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>
            <a:extLst>
              <a:ext uri="{FF2B5EF4-FFF2-40B4-BE49-F238E27FC236}">
                <a16:creationId xmlns:a16="http://schemas.microsoft.com/office/drawing/2014/main" id="{20766B7B-5473-747D-0089-9ECF522E207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>
            <a:extLst>
              <a:ext uri="{FF2B5EF4-FFF2-40B4-BE49-F238E27FC236}">
                <a16:creationId xmlns:a16="http://schemas.microsoft.com/office/drawing/2014/main" id="{4A9B06AB-B1E4-C364-EA9A-B289DCC5A17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7056EC-DDAF-501C-AA7C-F49B0F6083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60DEECF-CAE2-4C4B-A13C-85D3147FA089}" type="datetimeFigureOut">
              <a:rPr lang="ko-KR" altLang="en-US"/>
              <a:pPr>
                <a:defRPr/>
              </a:pPr>
              <a:t>2023-08-15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627797-BD00-AB26-0828-406ED1F0A5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E9EB81-E66D-09EC-8976-8FCA085C77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C36BFE22-972E-4BC3-9637-A028A2347521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2Coding ligature" panose="020B0609020101020101" pitchFamily="49" charset="-127"/>
          <a:ea typeface="D2Coding ligature" panose="020B0609020101020101" pitchFamily="49" charset="-127"/>
        </a:defRPr>
      </a:lvl2pPr>
      <a:lvl3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2Coding ligature" panose="020B0609020101020101" pitchFamily="49" charset="-127"/>
          <a:ea typeface="D2Coding ligature" panose="020B0609020101020101" pitchFamily="49" charset="-127"/>
        </a:defRPr>
      </a:lvl3pPr>
      <a:lvl4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2Coding ligature" panose="020B0609020101020101" pitchFamily="49" charset="-127"/>
          <a:ea typeface="D2Coding ligature" panose="020B0609020101020101" pitchFamily="49" charset="-127"/>
        </a:defRPr>
      </a:lvl4pPr>
      <a:lvl5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2Coding ligature" panose="020B0609020101020101" pitchFamily="49" charset="-127"/>
          <a:ea typeface="D2Coding ligature" panose="020B0609020101020101" pitchFamily="49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2Coding ligature" panose="020B0609020101020101" pitchFamily="49" charset="-127"/>
          <a:ea typeface="D2Coding ligature" panose="020B0609020101020101" pitchFamily="49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2Coding ligature" panose="020B0609020101020101" pitchFamily="49" charset="-127"/>
          <a:ea typeface="D2Coding ligature" panose="020B0609020101020101" pitchFamily="49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2Coding ligature" panose="020B0609020101020101" pitchFamily="49" charset="-127"/>
          <a:ea typeface="D2Coding ligature" panose="020B0609020101020101" pitchFamily="49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D2Coding ligature" panose="020B0609020101020101" pitchFamily="49" charset="-127"/>
          <a:ea typeface="D2Coding ligature" panose="020B0609020101020101" pitchFamily="49" charset="-127"/>
        </a:defRPr>
      </a:lvl9pPr>
    </p:titleStyle>
    <p:bodyStyle>
      <a:lvl1pPr marL="228600" indent="-228600" algn="l" rtl="0" fontAlgn="base" latinLnBrk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drive/1L5QgcJ96A7NW3v4_c-Y7oGoptej2TkW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그림 4">
            <a:extLst>
              <a:ext uri="{FF2B5EF4-FFF2-40B4-BE49-F238E27FC236}">
                <a16:creationId xmlns:a16="http://schemas.microsoft.com/office/drawing/2014/main" id="{F0F4C3B6-0CAB-B089-BFF6-414DCC9BB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r="44524" b="24977"/>
          <a:stretch>
            <a:fillRect/>
          </a:stretch>
        </p:blipFill>
        <p:spPr bwMode="auto">
          <a:xfrm>
            <a:off x="0" y="0"/>
            <a:ext cx="14859000" cy="950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제목 1">
            <a:extLst>
              <a:ext uri="{FF2B5EF4-FFF2-40B4-BE49-F238E27FC236}">
                <a16:creationId xmlns:a16="http://schemas.microsoft.com/office/drawing/2014/main" id="{B09516DC-77FD-904B-BE32-1E620047C3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MAKERS_DAY</a:t>
            </a:r>
            <a:br>
              <a:rPr lang="en-US" altLang="ko-KR" dirty="0"/>
            </a:br>
            <a:r>
              <a:rPr lang="en-US" altLang="ko-KR" dirty="0"/>
              <a:t> WEEK 5_PRESENTATION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1776A71-2BF6-5B00-B727-C3E04E1620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92500" lnSpcReduction="10000"/>
          </a:bodyPr>
          <a:lstStyle/>
          <a:p>
            <a:pPr fontAlgn="auto" latinLnBrk="0">
              <a:spcAft>
                <a:spcPts val="0"/>
              </a:spcAft>
              <a:defRPr/>
            </a:pPr>
            <a:r>
              <a:rPr lang="ko-KR" altLang="en-US" dirty="0" err="1"/>
              <a:t>김부일</a:t>
            </a:r>
            <a:r>
              <a:rPr lang="en-US" altLang="ko-KR" dirty="0"/>
              <a:t> </a:t>
            </a:r>
            <a:r>
              <a:rPr lang="ko-KR" altLang="en-US" dirty="0" err="1"/>
              <a:t>ㅠㅠ</a:t>
            </a:r>
            <a:endParaRPr lang="en-US" altLang="ko-KR" dirty="0"/>
          </a:p>
          <a:p>
            <a:pPr fontAlgn="auto" latinLnBrk="0">
              <a:spcAft>
                <a:spcPts val="0"/>
              </a:spcAft>
              <a:defRPr/>
            </a:pPr>
            <a:endParaRPr lang="en-US" altLang="ko-KR" dirty="0"/>
          </a:p>
          <a:p>
            <a:pPr fontAlgn="auto" latinLnBrk="0">
              <a:spcAft>
                <a:spcPts val="0"/>
              </a:spcAft>
              <a:defRPr/>
            </a:pPr>
            <a:r>
              <a:rPr lang="ko-KR" altLang="en-US" dirty="0"/>
              <a:t>심재성</a:t>
            </a:r>
            <a:r>
              <a:rPr lang="en-US" altLang="ko-KR" dirty="0"/>
              <a:t>-</a:t>
            </a:r>
            <a:r>
              <a:rPr lang="ko-KR" altLang="en-US" dirty="0"/>
              <a:t>김민성</a:t>
            </a:r>
            <a:r>
              <a:rPr lang="en-US" altLang="ko-KR" dirty="0"/>
              <a:t>-</a:t>
            </a:r>
            <a:r>
              <a:rPr lang="ko-KR" altLang="en-US" dirty="0"/>
              <a:t>박광석</a:t>
            </a:r>
            <a:endParaRPr lang="en-US" altLang="ko-KR" dirty="0"/>
          </a:p>
          <a:p>
            <a:pPr fontAlgn="auto" latinLnBrk="0">
              <a:spcAft>
                <a:spcPts val="0"/>
              </a:spcAft>
              <a:defRPr/>
            </a:pPr>
            <a:r>
              <a:rPr lang="ko-KR" altLang="en-US" dirty="0" err="1"/>
              <a:t>윤수경</a:t>
            </a:r>
            <a:r>
              <a:rPr lang="en-US" altLang="ko-KR" dirty="0"/>
              <a:t>-</a:t>
            </a:r>
            <a:r>
              <a:rPr lang="ko-KR" altLang="en-US" dirty="0"/>
              <a:t>조윤정</a:t>
            </a:r>
            <a:r>
              <a:rPr lang="en-US" altLang="ko-KR" dirty="0"/>
              <a:t>-</a:t>
            </a:r>
            <a:r>
              <a:rPr lang="ko-KR" altLang="en-US" dirty="0" err="1"/>
              <a:t>한은결</a:t>
            </a:r>
            <a:endParaRPr lang="en-US" altLang="ko-KR" dirty="0"/>
          </a:p>
          <a:p>
            <a:pPr fontAlgn="auto">
              <a:spcAft>
                <a:spcPts val="0"/>
              </a:spcAft>
              <a:defRPr/>
            </a:pP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3">
            <a:extLst>
              <a:ext uri="{FF2B5EF4-FFF2-40B4-BE49-F238E27FC236}">
                <a16:creationId xmlns:a16="http://schemas.microsoft.com/office/drawing/2014/main" id="{00555D3D-445B-D0E4-08E5-B0BFB4777E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r="44524" b="24977"/>
          <a:stretch>
            <a:fillRect/>
          </a:stretch>
        </p:blipFill>
        <p:spPr bwMode="auto">
          <a:xfrm>
            <a:off x="-2222500" y="-857250"/>
            <a:ext cx="14859000" cy="950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2" name="제목 1">
            <a:extLst>
              <a:ext uri="{FF2B5EF4-FFF2-40B4-BE49-F238E27FC236}">
                <a16:creationId xmlns:a16="http://schemas.microsoft.com/office/drawing/2014/main" id="{BC4EC29B-20E2-C235-7731-570CBA16A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8881" y="212412"/>
            <a:ext cx="9786257" cy="914401"/>
          </a:xfrm>
        </p:spPr>
        <p:txBody>
          <a:bodyPr/>
          <a:lstStyle/>
          <a:p>
            <a:r>
              <a:rPr lang="ko-KR" altLang="en-US" dirty="0"/>
              <a:t>학습 결과</a:t>
            </a:r>
          </a:p>
        </p:txBody>
      </p:sp>
      <p:pic>
        <p:nvPicPr>
          <p:cNvPr id="2" name="그래픽 10" descr="인공 지능 단색으로 채워진">
            <a:extLst>
              <a:ext uri="{FF2B5EF4-FFF2-40B4-BE49-F238E27FC236}">
                <a16:creationId xmlns:a16="http://schemas.microsoft.com/office/drawing/2014/main" id="{36A37EE7-72F8-DC7C-9D9F-BB39F6F28D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01" y="201849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그림 3" descr="텍스트, 스크린샷, 컴퓨터이(가) 표시된 사진&#10;&#10;자동 생성된 설명">
            <a:extLst>
              <a:ext uri="{FF2B5EF4-FFF2-40B4-BE49-F238E27FC236}">
                <a16:creationId xmlns:a16="http://schemas.microsoft.com/office/drawing/2014/main" id="{64072D7D-5441-6671-CDE7-A174E48AD9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186" y="1116249"/>
            <a:ext cx="4406535" cy="54643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F737EF-9A26-CCB8-151E-35F290E0E6B2}"/>
              </a:ext>
            </a:extLst>
          </p:cNvPr>
          <p:cNvSpPr txBox="1"/>
          <p:nvPr/>
        </p:nvSpPr>
        <p:spPr>
          <a:xfrm>
            <a:off x="6314106" y="2690112"/>
            <a:ext cx="52501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이 학습을 통해 나타난 인공지능의 정확도는</a:t>
            </a:r>
            <a:br>
              <a:rPr lang="en-US" altLang="ko-KR" sz="2000" dirty="0"/>
            </a:br>
            <a:br>
              <a:rPr lang="en-US" altLang="ko-KR" sz="2000" dirty="0"/>
            </a:br>
            <a:r>
              <a:rPr lang="en-US" altLang="ko-KR" sz="2000" dirty="0"/>
              <a:t>0.53 </a:t>
            </a:r>
            <a:r>
              <a:rPr lang="ko-KR" altLang="en-US" sz="2000" dirty="0"/>
              <a:t>으로 정확도가 낮았다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423030F-800E-A131-1F40-4F0A8E67D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r="44524" b="24977"/>
          <a:stretch>
            <a:fillRect/>
          </a:stretch>
        </p:blipFill>
        <p:spPr bwMode="auto">
          <a:xfrm>
            <a:off x="-2222500" y="-857250"/>
            <a:ext cx="14859000" cy="950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0" name="제목 1">
            <a:extLst>
              <a:ext uri="{FF2B5EF4-FFF2-40B4-BE49-F238E27FC236}">
                <a16:creationId xmlns:a16="http://schemas.microsoft.com/office/drawing/2014/main" id="{0FC808BE-7053-5380-7990-4D30927D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610" y="822324"/>
            <a:ext cx="3910780" cy="1325563"/>
          </a:xfrm>
        </p:spPr>
        <p:txBody>
          <a:bodyPr/>
          <a:lstStyle/>
          <a:p>
            <a:r>
              <a:rPr lang="ko-KR" altLang="en-US" b="1" dirty="0"/>
              <a:t>앞으로의 계획</a:t>
            </a:r>
          </a:p>
        </p:txBody>
      </p:sp>
      <p:pic>
        <p:nvPicPr>
          <p:cNvPr id="2" name="그래픽 1" descr="플립 달력 단색으로 채워진">
            <a:extLst>
              <a:ext uri="{FF2B5EF4-FFF2-40B4-BE49-F238E27FC236}">
                <a16:creationId xmlns:a16="http://schemas.microsoft.com/office/drawing/2014/main" id="{DACA217D-3529-6610-31AB-9BEDAF2928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26210" y="1027905"/>
            <a:ext cx="9144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5C8423-9AED-4164-1428-D6EF54A6B8D0}"/>
              </a:ext>
            </a:extLst>
          </p:cNvPr>
          <p:cNvSpPr txBox="1"/>
          <p:nvPr/>
        </p:nvSpPr>
        <p:spPr>
          <a:xfrm>
            <a:off x="2133600" y="2977141"/>
            <a:ext cx="79247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800" b="1" dirty="0"/>
              <a:t>데이터셋을 수정하여 정확도를 높이려고 한다</a:t>
            </a:r>
            <a:r>
              <a:rPr lang="en-US" altLang="ko-KR" sz="2800" b="1" dirty="0"/>
              <a:t>.</a:t>
            </a:r>
          </a:p>
          <a:p>
            <a:pPr marL="342900" indent="-342900">
              <a:buAutoNum type="arabicPeriod"/>
            </a:pPr>
            <a:endParaRPr lang="en-US" altLang="ko-KR" sz="2800" b="1" dirty="0"/>
          </a:p>
          <a:p>
            <a:pPr marL="342900" indent="-342900">
              <a:buAutoNum type="arabicPeriod"/>
            </a:pPr>
            <a:r>
              <a:rPr lang="en-US" altLang="ko-KR" sz="2800" b="1" dirty="0"/>
              <a:t>AI</a:t>
            </a:r>
            <a:r>
              <a:rPr lang="ko-KR" altLang="en-US" sz="2800" b="1" dirty="0"/>
              <a:t> 모델을 웹에 넣는다</a:t>
            </a:r>
            <a:r>
              <a:rPr lang="en-US" altLang="ko-KR" sz="2800" b="1" dirty="0"/>
              <a:t>.</a:t>
            </a:r>
            <a:endParaRPr lang="ko-KR" altLang="en-US" sz="28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3">
            <a:extLst>
              <a:ext uri="{FF2B5EF4-FFF2-40B4-BE49-F238E27FC236}">
                <a16:creationId xmlns:a16="http://schemas.microsoft.com/office/drawing/2014/main" id="{F0E78585-B38E-97BC-21D4-1E65B5CA07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r="44524" b="24977"/>
          <a:stretch>
            <a:fillRect/>
          </a:stretch>
        </p:blipFill>
        <p:spPr bwMode="auto">
          <a:xfrm>
            <a:off x="-2222500" y="-857250"/>
            <a:ext cx="14859000" cy="950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635F2DEB-E6A8-B771-AAE7-428409FC432B}"/>
              </a:ext>
            </a:extLst>
          </p:cNvPr>
          <p:cNvSpPr>
            <a:spLocks noGrp="1"/>
          </p:cNvSpPr>
          <p:nvPr/>
        </p:nvSpPr>
        <p:spPr>
          <a:xfrm>
            <a:off x="779656" y="1488456"/>
            <a:ext cx="10632688" cy="124463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altLang="ko-KR" sz="4800" dirty="0">
                <a:effectLst>
                  <a:reflection blurRad="6350" stA="50000" endA="300" endPos="50000" dist="60007" dir="5400000" sy="-100000" algn="bl" rotWithShape="0"/>
                </a:effectLst>
              </a:rPr>
              <a:t>Thank you</a:t>
            </a:r>
            <a:endParaRPr lang="ko-KR" altLang="en-US" sz="4800" dirty="0">
              <a:effectLst>
                <a:reflection blurRad="6350" stA="50000" endA="300" endPos="50000" dist="60007" dir="5400000" sy="-100000" algn="bl" rotWithShape="0"/>
              </a:effectLst>
            </a:endParaRPr>
          </a:p>
        </p:txBody>
      </p:sp>
      <p:sp>
        <p:nvSpPr>
          <p:cNvPr id="13315" name="내용 개체 틀 2">
            <a:extLst>
              <a:ext uri="{FF2B5EF4-FFF2-40B4-BE49-F238E27FC236}">
                <a16:creationId xmlns:a16="http://schemas.microsoft.com/office/drawing/2014/main" id="{1DB16D1D-2A36-D61D-82A3-4A19F6FD933E}"/>
              </a:ext>
            </a:extLst>
          </p:cNvPr>
          <p:cNvSpPr>
            <a:spLocks noGrp="1"/>
          </p:cNvSpPr>
          <p:nvPr/>
        </p:nvSpPr>
        <p:spPr bwMode="auto">
          <a:xfrm>
            <a:off x="7737475" y="2449513"/>
            <a:ext cx="2559050" cy="2919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 marL="6858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ko-KR" sz="4000"/>
              <a:t>Q&amp;A</a:t>
            </a:r>
            <a:endParaRPr lang="ko-KR" altLang="en-US" sz="400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37DCDA4-FB95-2705-C5CE-1E4BAC2EB528}"/>
              </a:ext>
            </a:extLst>
          </p:cNvPr>
          <p:cNvCxnSpPr>
            <a:cxnSpLocks/>
          </p:cNvCxnSpPr>
          <p:nvPr/>
        </p:nvCxnSpPr>
        <p:spPr>
          <a:xfrm>
            <a:off x="920750" y="2316163"/>
            <a:ext cx="7664450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그림 7">
            <a:extLst>
              <a:ext uri="{FF2B5EF4-FFF2-40B4-BE49-F238E27FC236}">
                <a16:creationId xmlns:a16="http://schemas.microsoft.com/office/drawing/2014/main" id="{47376245-AB0A-915B-0A7F-CBEE9FD469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r="44524" b="24977"/>
          <a:stretch>
            <a:fillRect/>
          </a:stretch>
        </p:blipFill>
        <p:spPr bwMode="auto">
          <a:xfrm>
            <a:off x="0" y="-2644775"/>
            <a:ext cx="14859000" cy="950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60FA7D1-FD85-5112-263E-F219C51D4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207" y="1740372"/>
            <a:ext cx="4072544" cy="2155310"/>
          </a:xfrm>
        </p:spPr>
        <p:txBody>
          <a:bodyPr rtlCol="0">
            <a:normAutofit/>
            <a:scene3d>
              <a:camera prst="isometricOffAxis1Right"/>
              <a:lightRig rig="threePt" dir="t"/>
            </a:scene3d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altLang="ko-KR" dirty="0">
                <a:effectLst>
                  <a:reflection blurRad="6350" stA="60000" endA="900" endPos="58000" dir="5400000" sy="-100000" algn="bl" rotWithShape="0"/>
                </a:effectLst>
              </a:rPr>
              <a:t>CONTENT</a:t>
            </a:r>
            <a:endParaRPr lang="ko-KR" altLang="en-US" dirty="0">
              <a:effectLst>
                <a:reflection blurRad="6350" stA="60000" endA="900" endPos="58000" dir="5400000" sy="-100000" algn="bl" rotWithShape="0"/>
              </a:effectLst>
            </a:endParaRP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124BECCC-6C73-C8E4-976C-57844EFDB861}"/>
              </a:ext>
            </a:extLst>
          </p:cNvPr>
          <p:cNvSpPr txBox="1"/>
          <p:nvPr/>
        </p:nvSpPr>
        <p:spPr>
          <a:xfrm>
            <a:off x="7586663" y="787400"/>
            <a:ext cx="3944937" cy="2030413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WEB(</a:t>
            </a:r>
            <a:r>
              <a:rPr lang="ko-KR" altLang="en-US" dirty="0" err="1"/>
              <a:t>ㅠㅠ</a:t>
            </a:r>
            <a:r>
              <a:rPr lang="en-US" altLang="ko-KR" dirty="0"/>
              <a:t>)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With </a:t>
            </a:r>
            <a:r>
              <a:rPr lang="ko-KR" altLang="en-US" dirty="0" err="1"/>
              <a:t>윤수경</a:t>
            </a:r>
            <a:r>
              <a:rPr lang="ko-KR" altLang="en-US" dirty="0"/>
              <a:t> 조윤정 </a:t>
            </a:r>
            <a:r>
              <a:rPr lang="ko-KR" altLang="en-US" dirty="0" err="1"/>
              <a:t>한은결</a:t>
            </a:r>
            <a:endParaRPr lang="en-US" altLang="ko-KR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dirty="0"/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ko-KR" altLang="en-US" dirty="0"/>
              <a:t>보완</a:t>
            </a:r>
            <a:endParaRPr lang="en-US" altLang="ko-KR" dirty="0"/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ko-KR" altLang="en-US" dirty="0"/>
              <a:t>사이트 이름 공개</a:t>
            </a:r>
            <a:endParaRPr lang="en-US" altLang="ko-KR" dirty="0"/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en-US" altLang="ko-KR" dirty="0"/>
              <a:t>MAIN PAGE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en-US" altLang="ko-KR" dirty="0"/>
              <a:t>SERVER</a:t>
            </a: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408A980-F50D-17D9-4770-7553730425C0}"/>
              </a:ext>
            </a:extLst>
          </p:cNvPr>
          <p:cNvSpPr txBox="1"/>
          <p:nvPr/>
        </p:nvSpPr>
        <p:spPr>
          <a:xfrm>
            <a:off x="7586663" y="3429000"/>
            <a:ext cx="4121150" cy="3139321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AI(</a:t>
            </a:r>
            <a:r>
              <a:rPr lang="ko-KR" altLang="en-US" dirty="0" err="1"/>
              <a:t>김부일</a:t>
            </a:r>
            <a:r>
              <a:rPr lang="en-US" altLang="ko-KR" dirty="0"/>
              <a:t>)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With </a:t>
            </a:r>
            <a:r>
              <a:rPr lang="ko-KR" altLang="en-US" dirty="0"/>
              <a:t>심재성 김민성 박광석</a:t>
            </a:r>
            <a:endParaRPr lang="en-US" altLang="ko-KR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dirty="0"/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endParaRPr lang="en-US" altLang="ko-KR" dirty="0"/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ko-KR" altLang="en-US" dirty="0"/>
              <a:t>모델 학습</a:t>
            </a:r>
            <a:endParaRPr lang="en-US" altLang="ko-KR" dirty="0"/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ko-KR" altLang="en-US" dirty="0"/>
              <a:t>결과</a:t>
            </a:r>
            <a:endParaRPr lang="en-US" altLang="ko-KR" dirty="0"/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ko-KR" altLang="en-US" dirty="0"/>
              <a:t>추후계획</a:t>
            </a:r>
            <a:endParaRPr lang="en-US" altLang="ko-KR" dirty="0"/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endParaRPr lang="en-US" altLang="ko-KR" dirty="0"/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endParaRPr lang="en-US" altLang="ko-KR" dirty="0"/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endParaRPr lang="en-US" altLang="ko-KR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dirty="0"/>
          </a:p>
        </p:txBody>
      </p:sp>
      <p:pic>
        <p:nvPicPr>
          <p:cNvPr id="6" name="그래픽 7" descr="모니터 윤곽선">
            <a:extLst>
              <a:ext uri="{FF2B5EF4-FFF2-40B4-BE49-F238E27FC236}">
                <a16:creationId xmlns:a16="http://schemas.microsoft.com/office/drawing/2014/main" id="{6A0BBB46-1820-445B-E248-8367BFEA11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899" y="625775"/>
            <a:ext cx="914400" cy="91440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7" name="그래픽 10" descr="인공 지능 단색으로 채워진">
            <a:extLst>
              <a:ext uri="{FF2B5EF4-FFF2-40B4-BE49-F238E27FC236}">
                <a16:creationId xmlns:a16="http://schemas.microsoft.com/office/drawing/2014/main" id="{F80AC599-632A-FDF8-6CE6-9CE89D4D24A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899" y="3344347"/>
            <a:ext cx="914400" cy="91440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그림 15">
            <a:extLst>
              <a:ext uri="{FF2B5EF4-FFF2-40B4-BE49-F238E27FC236}">
                <a16:creationId xmlns:a16="http://schemas.microsoft.com/office/drawing/2014/main" id="{0BED0A85-A280-458D-5B63-AD7C1DED05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r="44524" b="24977"/>
          <a:stretch>
            <a:fillRect/>
          </a:stretch>
        </p:blipFill>
        <p:spPr bwMode="auto">
          <a:xfrm>
            <a:off x="-2667000" y="-2649538"/>
            <a:ext cx="14859000" cy="9504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그림 4">
            <a:extLst>
              <a:ext uri="{FF2B5EF4-FFF2-40B4-BE49-F238E27FC236}">
                <a16:creationId xmlns:a16="http://schemas.microsoft.com/office/drawing/2014/main" id="{A1F043A9-5C6B-B36B-B8EE-8B00D310B8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113" y="3524250"/>
            <a:ext cx="4916487" cy="269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제목 1">
            <a:extLst>
              <a:ext uri="{FF2B5EF4-FFF2-40B4-BE49-F238E27FC236}">
                <a16:creationId xmlns:a16="http://schemas.microsoft.com/office/drawing/2014/main" id="{30ECACA0-DEB0-F03F-C10D-A2C1F6157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5" y="777875"/>
            <a:ext cx="1747838" cy="1325563"/>
          </a:xfrm>
        </p:spPr>
        <p:txBody>
          <a:bodyPr/>
          <a:lstStyle/>
          <a:p>
            <a:r>
              <a:rPr lang="ko-KR" altLang="en-US"/>
              <a:t>보완</a:t>
            </a:r>
          </a:p>
        </p:txBody>
      </p:sp>
      <p:pic>
        <p:nvPicPr>
          <p:cNvPr id="4101" name="그림 5">
            <a:extLst>
              <a:ext uri="{FF2B5EF4-FFF2-40B4-BE49-F238E27FC236}">
                <a16:creationId xmlns:a16="http://schemas.microsoft.com/office/drawing/2014/main" id="{2AC3F6FC-F6D3-CABA-2809-8EBAA014A2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4" t="-584" r="36917" b="85291"/>
          <a:stretch>
            <a:fillRect/>
          </a:stretch>
        </p:blipFill>
        <p:spPr bwMode="auto">
          <a:xfrm>
            <a:off x="6832600" y="1574800"/>
            <a:ext cx="5021263" cy="165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348066-C12D-2254-B0D8-BA009A12A5A4}"/>
              </a:ext>
            </a:extLst>
          </p:cNvPr>
          <p:cNvSpPr txBox="1"/>
          <p:nvPr/>
        </p:nvSpPr>
        <p:spPr>
          <a:xfrm>
            <a:off x="2889250" y="1987550"/>
            <a:ext cx="2470150" cy="831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</a:rPr>
              <a:t>#Join button</a:t>
            </a: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</a:rPr>
              <a:t>회원가입 버튼</a:t>
            </a: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</a:rPr>
              <a:t> </a:t>
            </a:r>
          </a:p>
        </p:txBody>
      </p:sp>
      <p:pic>
        <p:nvPicPr>
          <p:cNvPr id="4103" name="그래픽 8" descr="오른쪽 화살표 단색으로 채워진">
            <a:extLst>
              <a:ext uri="{FF2B5EF4-FFF2-40B4-BE49-F238E27FC236}">
                <a16:creationId xmlns:a16="http://schemas.microsoft.com/office/drawing/2014/main" id="{59D03234-361E-291B-C90C-B21B314178A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588" y="176212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4" name="그래픽 10" descr="커서 단색으로 채워진">
            <a:extLst>
              <a:ext uri="{FF2B5EF4-FFF2-40B4-BE49-F238E27FC236}">
                <a16:creationId xmlns:a16="http://schemas.microsoft.com/office/drawing/2014/main" id="{90D6AA5E-2531-F5EA-8A2C-64F10589A21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6563" y="500221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0AC61A5-468D-64A7-B471-17F4764896B9}"/>
              </a:ext>
            </a:extLst>
          </p:cNvPr>
          <p:cNvSpPr txBox="1"/>
          <p:nvPr/>
        </p:nvSpPr>
        <p:spPr>
          <a:xfrm>
            <a:off x="2913063" y="3362325"/>
            <a:ext cx="3768725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</a:rPr>
              <a:t>#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</a:rPr>
              <a:t>로그인 오류 수정 완료</a:t>
            </a:r>
            <a:endParaRPr lang="en-US" altLang="ko-KR" sz="2400" dirty="0">
              <a:solidFill>
                <a:schemeClr val="accent1">
                  <a:lumMod val="75000"/>
                </a:schemeClr>
              </a:solidFill>
              <a:latin typeface="+mn-lt"/>
              <a:ea typeface="+mn-ea"/>
            </a:endParaRPr>
          </a:p>
        </p:txBody>
      </p:sp>
      <p:pic>
        <p:nvPicPr>
          <p:cNvPr id="4106" name="그래픽 13" descr="샴페인잔 윤곽선">
            <a:extLst>
              <a:ext uri="{FF2B5EF4-FFF2-40B4-BE49-F238E27FC236}">
                <a16:creationId xmlns:a16="http://schemas.microsoft.com/office/drawing/2014/main" id="{549F0319-5D34-7F68-FCA2-2E040216D56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363" y="176212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그림 5">
            <a:extLst>
              <a:ext uri="{FF2B5EF4-FFF2-40B4-BE49-F238E27FC236}">
                <a16:creationId xmlns:a16="http://schemas.microsoft.com/office/drawing/2014/main" id="{E173C590-1DCC-634B-0630-2749FEADE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r="44524" b="24977"/>
          <a:stretch>
            <a:fillRect/>
          </a:stretch>
        </p:blipFill>
        <p:spPr bwMode="auto">
          <a:xfrm>
            <a:off x="-1485900" y="-1555750"/>
            <a:ext cx="14859000" cy="950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569BDE4-DB20-E7A7-9C74-43D174BAE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657" y="1683285"/>
            <a:ext cx="10367158" cy="3702174"/>
          </a:xfrm>
        </p:spPr>
        <p:txBody>
          <a:bodyPr rtlCol="0">
            <a:normAutofit/>
            <a:scene3d>
              <a:camera prst="isometricTopUp"/>
              <a:lightRig rig="threePt" dir="t"/>
            </a:scene3d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altLang="ko-KR" sz="11500" dirty="0"/>
              <a:t>MELODY DIARY</a:t>
            </a:r>
            <a:endParaRPr lang="ko-KR" altLang="en-US" sz="115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그림 13">
            <a:extLst>
              <a:ext uri="{FF2B5EF4-FFF2-40B4-BE49-F238E27FC236}">
                <a16:creationId xmlns:a16="http://schemas.microsoft.com/office/drawing/2014/main" id="{ECCE8A82-BB9B-41CD-B84A-03119DDD1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r="44524" b="24977"/>
          <a:stretch>
            <a:fillRect/>
          </a:stretch>
        </p:blipFill>
        <p:spPr bwMode="auto">
          <a:xfrm>
            <a:off x="-2667000" y="-11113"/>
            <a:ext cx="14859000" cy="9502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그림 5">
            <a:extLst>
              <a:ext uri="{FF2B5EF4-FFF2-40B4-BE49-F238E27FC236}">
                <a16:creationId xmlns:a16="http://schemas.microsoft.com/office/drawing/2014/main" id="{AEBD4CF8-DF52-0249-66CC-5F61816A350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3" r="15221"/>
          <a:stretch>
            <a:fillRect/>
          </a:stretch>
        </p:blipFill>
        <p:spPr bwMode="auto">
          <a:xfrm>
            <a:off x="441325" y="258763"/>
            <a:ext cx="3725863" cy="297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8" name="제목 1">
            <a:extLst>
              <a:ext uri="{FF2B5EF4-FFF2-40B4-BE49-F238E27FC236}">
                <a16:creationId xmlns:a16="http://schemas.microsoft.com/office/drawing/2014/main" id="{E765FC60-8B08-0A23-FF30-3BE99B230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0388" y="2070100"/>
            <a:ext cx="2754312" cy="1325563"/>
          </a:xfrm>
        </p:spPr>
        <p:txBody>
          <a:bodyPr/>
          <a:lstStyle/>
          <a:p>
            <a:r>
              <a:rPr lang="en-US" altLang="ko-KR"/>
              <a:t>MAIN PAGE </a:t>
            </a:r>
            <a:endParaRPr lang="ko-KR" altLang="en-US"/>
          </a:p>
        </p:txBody>
      </p:sp>
      <p:pic>
        <p:nvPicPr>
          <p:cNvPr id="6149" name="그림 6">
            <a:extLst>
              <a:ext uri="{FF2B5EF4-FFF2-40B4-BE49-F238E27FC236}">
                <a16:creationId xmlns:a16="http://schemas.microsoft.com/office/drawing/2014/main" id="{4729EDD4-6DFE-4397-3CD9-B5993FDFFF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4738" y="4506913"/>
            <a:ext cx="4000500" cy="2265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그림 8">
            <a:extLst>
              <a:ext uri="{FF2B5EF4-FFF2-40B4-BE49-F238E27FC236}">
                <a16:creationId xmlns:a16="http://schemas.microsoft.com/office/drawing/2014/main" id="{FCB3C001-B905-608A-F33F-05079CCD3C3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988" y="0"/>
            <a:ext cx="3725862" cy="435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1" name="그림 10">
            <a:extLst>
              <a:ext uri="{FF2B5EF4-FFF2-40B4-BE49-F238E27FC236}">
                <a16:creationId xmlns:a16="http://schemas.microsoft.com/office/drawing/2014/main" id="{BD5F7989-CC7B-DE2F-0E30-DF9BF08BC5C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88" y="3509963"/>
            <a:ext cx="5048250" cy="246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35168DF-2E45-9458-EF1C-1BB1F22AE046}"/>
              </a:ext>
            </a:extLst>
          </p:cNvPr>
          <p:cNvSpPr txBox="1"/>
          <p:nvPr/>
        </p:nvSpPr>
        <p:spPr>
          <a:xfrm>
            <a:off x="1328738" y="1797050"/>
            <a:ext cx="3216275" cy="831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</a:rPr>
              <a:t>#TEXTAREA 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</a:rPr>
              <a:t>공간</a:t>
            </a:r>
            <a:endParaRPr lang="en-US" altLang="ko-KR" sz="2400" dirty="0">
              <a:solidFill>
                <a:schemeClr val="accent1">
                  <a:lumMod val="75000"/>
                </a:schemeClr>
              </a:solidFill>
              <a:latin typeface="+mn-lt"/>
              <a:ea typeface="+mn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</a:rPr>
              <a:t>#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</a:rPr>
              <a:t>설정에 용이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7C034D-3395-AE8A-5226-F4891507E216}"/>
              </a:ext>
            </a:extLst>
          </p:cNvPr>
          <p:cNvSpPr txBox="1"/>
          <p:nvPr/>
        </p:nvSpPr>
        <p:spPr>
          <a:xfrm>
            <a:off x="8774113" y="4699000"/>
            <a:ext cx="3216275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</a:rPr>
              <a:t>#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</a:rPr>
              <a:t>날짜 자동 표시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in page - Chrome 2023-08-15 20-33-53">
            <a:hlinkClick r:id="" action="ppaction://media"/>
            <a:extLst>
              <a:ext uri="{FF2B5EF4-FFF2-40B4-BE49-F238E27FC236}">
                <a16:creationId xmlns:a16="http://schemas.microsoft.com/office/drawing/2014/main" id="{DE034E74-3556-3DEE-012E-0A0A119CBFDA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638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7266422"/>
          </a:xfr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그림 3">
            <a:extLst>
              <a:ext uri="{FF2B5EF4-FFF2-40B4-BE49-F238E27FC236}">
                <a16:creationId xmlns:a16="http://schemas.microsoft.com/office/drawing/2014/main" id="{AB55DC8B-3C9F-0010-A03A-87509C88CC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r="44524" b="24977"/>
          <a:stretch>
            <a:fillRect/>
          </a:stretch>
        </p:blipFill>
        <p:spPr bwMode="auto">
          <a:xfrm>
            <a:off x="-2222500" y="-857250"/>
            <a:ext cx="14859000" cy="950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제목 1">
            <a:extLst>
              <a:ext uri="{FF2B5EF4-FFF2-40B4-BE49-F238E27FC236}">
                <a16:creationId xmlns:a16="http://schemas.microsoft.com/office/drawing/2014/main" id="{F8479797-FBEF-93BC-6346-2F4F53697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70622" y="2306622"/>
            <a:ext cx="3606800" cy="1325563"/>
          </a:xfrm>
        </p:spPr>
        <p:txBody>
          <a:bodyPr/>
          <a:lstStyle/>
          <a:p>
            <a:r>
              <a:rPr lang="en-US" altLang="ko-KR" dirty="0"/>
              <a:t>SERVER</a:t>
            </a:r>
            <a:endParaRPr lang="ko-KR" altLang="en-US" dirty="0"/>
          </a:p>
        </p:txBody>
      </p:sp>
      <p:sp>
        <p:nvSpPr>
          <p:cNvPr id="8196" name="내용 개체 틀 2">
            <a:extLst>
              <a:ext uri="{FF2B5EF4-FFF2-40B4-BE49-F238E27FC236}">
                <a16:creationId xmlns:a16="http://schemas.microsoft.com/office/drawing/2014/main" id="{02A12023-EE59-1649-C54E-59D871B61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3800" y="5740400"/>
            <a:ext cx="10515600" cy="550863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ko-KR"/>
              <a:t>APACHE</a:t>
            </a:r>
            <a:r>
              <a:rPr lang="ko-KR" altLang="en-US"/>
              <a:t>와 </a:t>
            </a:r>
            <a:r>
              <a:rPr lang="en-US" altLang="ko-KR"/>
              <a:t>PHP</a:t>
            </a:r>
            <a:r>
              <a:rPr lang="ko-KR" altLang="en-US"/>
              <a:t>를 이용하여 서버를 구성중</a:t>
            </a:r>
          </a:p>
        </p:txBody>
      </p:sp>
      <p:pic>
        <p:nvPicPr>
          <p:cNvPr id="8197" name="그림 5">
            <a:extLst>
              <a:ext uri="{FF2B5EF4-FFF2-40B4-BE49-F238E27FC236}">
                <a16:creationId xmlns:a16="http://schemas.microsoft.com/office/drawing/2014/main" id="{80065200-84C7-31BC-3313-E9A2F9A914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3300" y="365125"/>
            <a:ext cx="8534400" cy="508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3">
            <a:extLst>
              <a:ext uri="{FF2B5EF4-FFF2-40B4-BE49-F238E27FC236}">
                <a16:creationId xmlns:a16="http://schemas.microsoft.com/office/drawing/2014/main" id="{3CB50010-6A52-565B-5653-2332AC606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r="44524" b="24977"/>
          <a:stretch>
            <a:fillRect/>
          </a:stretch>
        </p:blipFill>
        <p:spPr bwMode="auto">
          <a:xfrm>
            <a:off x="-2222500" y="-857250"/>
            <a:ext cx="14859000" cy="950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그래픽 10" descr="인공 지능 단색으로 채워진">
            <a:extLst>
              <a:ext uri="{FF2B5EF4-FFF2-40B4-BE49-F238E27FC236}">
                <a16:creationId xmlns:a16="http://schemas.microsoft.com/office/drawing/2014/main" id="{A7A10217-EBB1-0EED-55B1-0B06A0EE5B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01" y="201849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1FC28D25-9F11-9005-4206-0EDC977D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127" y="201849"/>
            <a:ext cx="3995289" cy="914400"/>
          </a:xfrm>
        </p:spPr>
        <p:txBody>
          <a:bodyPr/>
          <a:lstStyle/>
          <a:p>
            <a:r>
              <a:rPr lang="en-US" altLang="ko-KR" sz="4000" dirty="0"/>
              <a:t>AI </a:t>
            </a:r>
            <a:r>
              <a:rPr lang="ko-KR" altLang="en-US" sz="4000" dirty="0"/>
              <a:t>모델 링크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217744" y="2925171"/>
            <a:ext cx="11568419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>
                <a:hlinkClick r:id="rId4"/>
              </a:rPr>
              <a:t>https://colab.research.google.com/drive/1L5QgcJ96A7NW3v4_c-Y7oGoptej2TkWm</a:t>
            </a:r>
            <a:endParaRPr lang="en-US" altLang="ko-KR" sz="28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6255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3">
            <a:extLst>
              <a:ext uri="{FF2B5EF4-FFF2-40B4-BE49-F238E27FC236}">
                <a16:creationId xmlns:a16="http://schemas.microsoft.com/office/drawing/2014/main" id="{3CB50010-6A52-565B-5653-2332AC606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3" r="44524" b="24977"/>
          <a:stretch>
            <a:fillRect/>
          </a:stretch>
        </p:blipFill>
        <p:spPr bwMode="auto">
          <a:xfrm>
            <a:off x="-2222500" y="-857250"/>
            <a:ext cx="14859000" cy="950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그래픽 10" descr="인공 지능 단색으로 채워진">
            <a:extLst>
              <a:ext uri="{FF2B5EF4-FFF2-40B4-BE49-F238E27FC236}">
                <a16:creationId xmlns:a16="http://schemas.microsoft.com/office/drawing/2014/main" id="{A7A10217-EBB1-0EED-55B1-0B06A0EE5B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01" y="201849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4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C61A21FF-1A01-9989-2EB4-E668DB1DEB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14" y="1026367"/>
            <a:ext cx="4871630" cy="5780515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1FC28D25-9F11-9005-4206-0EDC977D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127" y="201849"/>
            <a:ext cx="3995289" cy="914400"/>
          </a:xfrm>
        </p:spPr>
        <p:txBody>
          <a:bodyPr/>
          <a:lstStyle/>
          <a:p>
            <a:r>
              <a:rPr lang="ko-KR" altLang="en-US" sz="4000" dirty="0"/>
              <a:t>데이터 </a:t>
            </a:r>
            <a:r>
              <a:rPr lang="ko-KR" altLang="en-US" sz="4000" dirty="0" err="1"/>
              <a:t>전처리</a:t>
            </a:r>
            <a:r>
              <a:rPr lang="ko-KR" altLang="en-US" sz="40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DE4E9F-C1A0-B058-A912-B4255ACD1B8D}"/>
              </a:ext>
            </a:extLst>
          </p:cNvPr>
          <p:cNvSpPr txBox="1"/>
          <p:nvPr/>
        </p:nvSpPr>
        <p:spPr>
          <a:xfrm>
            <a:off x="6204858" y="2787916"/>
            <a:ext cx="51784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transformers </a:t>
            </a:r>
            <a:r>
              <a:rPr lang="ko-KR" altLang="en-US" dirty="0"/>
              <a:t>패키지 버전으로 인해 </a:t>
            </a:r>
            <a:r>
              <a:rPr lang="ko-KR" altLang="en-US" dirty="0" err="1"/>
              <a:t>생긴오류를</a:t>
            </a:r>
            <a:r>
              <a:rPr lang="ko-KR" altLang="en-US" dirty="0"/>
              <a:t> 해결하기 위해</a:t>
            </a:r>
            <a:endParaRPr lang="en-US" altLang="ko-KR" dirty="0"/>
          </a:p>
          <a:p>
            <a:endParaRPr lang="en-US" altLang="ko-KR" dirty="0"/>
          </a:p>
          <a:p>
            <a:br>
              <a:rPr lang="en-US" altLang="ko-KR" dirty="0"/>
            </a:br>
            <a:r>
              <a:rPr lang="ko-KR" altLang="en-US" dirty="0"/>
              <a:t>필요한 버전의 </a:t>
            </a:r>
            <a:r>
              <a:rPr lang="en-US" altLang="ko-KR" dirty="0"/>
              <a:t>transformers </a:t>
            </a:r>
            <a:r>
              <a:rPr lang="ko-KR" altLang="en-US" dirty="0"/>
              <a:t>버전의 </a:t>
            </a:r>
            <a:r>
              <a:rPr lang="en-US" altLang="ko-KR" dirty="0" err="1"/>
              <a:t>py</a:t>
            </a:r>
            <a:r>
              <a:rPr lang="ko-KR" altLang="en-US" dirty="0"/>
              <a:t> 파일에 있는 왼쪽의 </a:t>
            </a:r>
            <a:r>
              <a:rPr lang="en-US" altLang="ko-KR" dirty="0" err="1"/>
              <a:t>BERTSentenceTransform</a:t>
            </a:r>
            <a:r>
              <a:rPr lang="en-US" altLang="ko-KR" dirty="0"/>
              <a:t> </a:t>
            </a:r>
            <a:r>
              <a:rPr lang="ko-KR" altLang="en-US" dirty="0"/>
              <a:t>클래스를 추가해 주었다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1. </a:t>
            </a:r>
            <a:r>
              <a:rPr lang="en-US" altLang="ko-KR" dirty="0" err="1"/>
              <a:t>BERTDataset</a:t>
            </a:r>
            <a:r>
              <a:rPr lang="en-US" altLang="ko-KR" dirty="0"/>
              <a:t> </a:t>
            </a:r>
            <a:r>
              <a:rPr lang="ko-KR" altLang="en-US" dirty="0"/>
              <a:t>의 </a:t>
            </a:r>
            <a:r>
              <a:rPr lang="en-US" altLang="ko-KR" dirty="0"/>
              <a:t>__</a:t>
            </a:r>
            <a:r>
              <a:rPr lang="en-US" altLang="ko-KR" dirty="0" err="1"/>
              <a:t>init</a:t>
            </a:r>
            <a:r>
              <a:rPr lang="en-US" altLang="ko-KR" dirty="0"/>
              <a:t>__ </a:t>
            </a:r>
            <a:r>
              <a:rPr lang="ko-KR" altLang="en-US" dirty="0" err="1"/>
              <a:t>매서드에</a:t>
            </a:r>
            <a:r>
              <a:rPr lang="ko-KR" altLang="en-US" dirty="0"/>
              <a:t> </a:t>
            </a:r>
            <a:r>
              <a:rPr lang="en-US" altLang="ko-KR" dirty="0"/>
              <a:t>vocab</a:t>
            </a:r>
            <a:r>
              <a:rPr lang="ko-KR" altLang="en-US" dirty="0"/>
              <a:t> 인자 추가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en-US" altLang="ko-KR" dirty="0" err="1"/>
              <a:t>self._vocab</a:t>
            </a:r>
            <a:r>
              <a:rPr lang="en-US" altLang="ko-KR" dirty="0"/>
              <a:t> = vocab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en-US" altLang="ko-KR" dirty="0"/>
              <a:t>3. vocab = </a:t>
            </a:r>
            <a:r>
              <a:rPr lang="en-US" altLang="ko-KR" dirty="0" err="1"/>
              <a:t>self._vocab</a:t>
            </a:r>
            <a:r>
              <a:rPr lang="en-US" altLang="ko-KR" dirty="0"/>
              <a:t> </a:t>
            </a:r>
            <a:r>
              <a:rPr lang="ko-KR" altLang="en-US" dirty="0"/>
              <a:t>으로 변경</a:t>
            </a:r>
            <a:endParaRPr lang="en-US" altLang="ko-KR" dirty="0"/>
          </a:p>
          <a:p>
            <a:r>
              <a:rPr lang="en-US" altLang="ko-KR" dirty="0"/>
              <a:t>4. </a:t>
            </a:r>
            <a:r>
              <a:rPr lang="en-US" altLang="ko-KR" dirty="0" err="1"/>
              <a:t>tokens_a</a:t>
            </a:r>
            <a:r>
              <a:rPr lang="en-US" altLang="ko-KR" dirty="0"/>
              <a:t> = self._</a:t>
            </a:r>
            <a:r>
              <a:rPr lang="en-US" altLang="ko-KR" dirty="0" err="1"/>
              <a:t>tokenizer.tokenize</a:t>
            </a:r>
            <a:r>
              <a:rPr lang="en-US" altLang="ko-KR" dirty="0"/>
              <a:t>(</a:t>
            </a:r>
            <a:r>
              <a:rPr lang="en-US" altLang="ko-KR" dirty="0" err="1"/>
              <a:t>text_a</a:t>
            </a:r>
            <a:r>
              <a:rPr lang="en-US" altLang="ko-KR" dirty="0"/>
              <a:t>) </a:t>
            </a:r>
            <a:r>
              <a:rPr lang="ko-KR" altLang="en-US" dirty="0"/>
              <a:t>로 </a:t>
            </a:r>
            <a:r>
              <a:rPr lang="ko-KR" altLang="en-US" dirty="0" err="1"/>
              <a:t>바꿔줌</a:t>
            </a:r>
            <a:endParaRPr lang="en-US" altLang="ko-KR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2954305-968B-7D96-EE98-2AF2AD2E9497}"/>
              </a:ext>
            </a:extLst>
          </p:cNvPr>
          <p:cNvCxnSpPr>
            <a:cxnSpLocks/>
          </p:cNvCxnSpPr>
          <p:nvPr/>
        </p:nvCxnSpPr>
        <p:spPr>
          <a:xfrm>
            <a:off x="1558212" y="2787916"/>
            <a:ext cx="2397968" cy="0"/>
          </a:xfrm>
          <a:prstGeom prst="line">
            <a:avLst/>
          </a:prstGeom>
          <a:ln w="158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3958F58-BDDA-962F-1B4B-6FBE7F72C07F}"/>
              </a:ext>
            </a:extLst>
          </p:cNvPr>
          <p:cNvCxnSpPr>
            <a:cxnSpLocks/>
          </p:cNvCxnSpPr>
          <p:nvPr/>
        </p:nvCxnSpPr>
        <p:spPr>
          <a:xfrm>
            <a:off x="1558212" y="1986587"/>
            <a:ext cx="1017840" cy="0"/>
          </a:xfrm>
          <a:prstGeom prst="line">
            <a:avLst/>
          </a:prstGeom>
          <a:ln w="158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97432BF-B293-E193-7AB5-98A1E78367C8}"/>
              </a:ext>
            </a:extLst>
          </p:cNvPr>
          <p:cNvCxnSpPr>
            <a:cxnSpLocks/>
          </p:cNvCxnSpPr>
          <p:nvPr/>
        </p:nvCxnSpPr>
        <p:spPr>
          <a:xfrm>
            <a:off x="1558212" y="4188767"/>
            <a:ext cx="1017840" cy="0"/>
          </a:xfrm>
          <a:prstGeom prst="line">
            <a:avLst/>
          </a:prstGeom>
          <a:ln w="158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A9AB6559-C11A-E9F5-9F15-7E9691ACDD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342" y="659048"/>
            <a:ext cx="6467279" cy="212886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5000"/>
              </a:prstClr>
            </a:outerShdw>
          </a:effectLst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19C9380-C8FD-4E83-2903-30AEC1A87978}"/>
              </a:ext>
            </a:extLst>
          </p:cNvPr>
          <p:cNvCxnSpPr>
            <a:cxnSpLocks/>
          </p:cNvCxnSpPr>
          <p:nvPr/>
        </p:nvCxnSpPr>
        <p:spPr>
          <a:xfrm>
            <a:off x="9283958" y="1026367"/>
            <a:ext cx="419878" cy="0"/>
          </a:xfrm>
          <a:prstGeom prst="line">
            <a:avLst/>
          </a:prstGeom>
          <a:ln w="158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643D4991-8BC7-3EF7-7DAF-F9B9709BB954}"/>
              </a:ext>
            </a:extLst>
          </p:cNvPr>
          <p:cNvSpPr/>
          <p:nvPr/>
        </p:nvSpPr>
        <p:spPr>
          <a:xfrm>
            <a:off x="10095722" y="1548882"/>
            <a:ext cx="1866123" cy="3770166"/>
          </a:xfrm>
          <a:custGeom>
            <a:avLst/>
            <a:gdLst>
              <a:gd name="connsiteX0" fmla="*/ 1082351 w 1866123"/>
              <a:gd name="connsiteY0" fmla="*/ 3750906 h 3770166"/>
              <a:gd name="connsiteX1" fmla="*/ 1408923 w 1866123"/>
              <a:gd name="connsiteY1" fmla="*/ 3750906 h 3770166"/>
              <a:gd name="connsiteX2" fmla="*/ 1539551 w 1866123"/>
              <a:gd name="connsiteY2" fmla="*/ 3694922 h 3770166"/>
              <a:gd name="connsiteX3" fmla="*/ 1558213 w 1866123"/>
              <a:gd name="connsiteY3" fmla="*/ 3676261 h 3770166"/>
              <a:gd name="connsiteX4" fmla="*/ 1632858 w 1866123"/>
              <a:gd name="connsiteY4" fmla="*/ 3629608 h 3770166"/>
              <a:gd name="connsiteX5" fmla="*/ 1651519 w 1866123"/>
              <a:gd name="connsiteY5" fmla="*/ 3592285 h 3770166"/>
              <a:gd name="connsiteX6" fmla="*/ 1707502 w 1866123"/>
              <a:gd name="connsiteY6" fmla="*/ 3498979 h 3770166"/>
              <a:gd name="connsiteX7" fmla="*/ 1754156 w 1866123"/>
              <a:gd name="connsiteY7" fmla="*/ 3387012 h 3770166"/>
              <a:gd name="connsiteX8" fmla="*/ 1763486 w 1866123"/>
              <a:gd name="connsiteY8" fmla="*/ 3284375 h 3770166"/>
              <a:gd name="connsiteX9" fmla="*/ 1772817 w 1866123"/>
              <a:gd name="connsiteY9" fmla="*/ 3247053 h 3770166"/>
              <a:gd name="connsiteX10" fmla="*/ 1782147 w 1866123"/>
              <a:gd name="connsiteY10" fmla="*/ 3191069 h 3770166"/>
              <a:gd name="connsiteX11" fmla="*/ 1791478 w 1866123"/>
              <a:gd name="connsiteY11" fmla="*/ 2659224 h 3770166"/>
              <a:gd name="connsiteX12" fmla="*/ 1800809 w 1866123"/>
              <a:gd name="connsiteY12" fmla="*/ 2584579 h 3770166"/>
              <a:gd name="connsiteX13" fmla="*/ 1810139 w 1866123"/>
              <a:gd name="connsiteY13" fmla="*/ 2425959 h 3770166"/>
              <a:gd name="connsiteX14" fmla="*/ 1828800 w 1866123"/>
              <a:gd name="connsiteY14" fmla="*/ 2220685 h 3770166"/>
              <a:gd name="connsiteX15" fmla="*/ 1856792 w 1866123"/>
              <a:gd name="connsiteY15" fmla="*/ 2006081 h 3770166"/>
              <a:gd name="connsiteX16" fmla="*/ 1866123 w 1866123"/>
              <a:gd name="connsiteY16" fmla="*/ 1884783 h 3770166"/>
              <a:gd name="connsiteX17" fmla="*/ 1856792 w 1866123"/>
              <a:gd name="connsiteY17" fmla="*/ 1436914 h 3770166"/>
              <a:gd name="connsiteX18" fmla="*/ 1791478 w 1866123"/>
              <a:gd name="connsiteY18" fmla="*/ 1259632 h 3770166"/>
              <a:gd name="connsiteX19" fmla="*/ 1614196 w 1866123"/>
              <a:gd name="connsiteY19" fmla="*/ 1017036 h 3770166"/>
              <a:gd name="connsiteX20" fmla="*/ 1455576 w 1866123"/>
              <a:gd name="connsiteY20" fmla="*/ 886408 h 3770166"/>
              <a:gd name="connsiteX21" fmla="*/ 1250302 w 1866123"/>
              <a:gd name="connsiteY21" fmla="*/ 793102 h 3770166"/>
              <a:gd name="connsiteX22" fmla="*/ 1054360 w 1866123"/>
              <a:gd name="connsiteY22" fmla="*/ 718457 h 3770166"/>
              <a:gd name="connsiteX23" fmla="*/ 979715 w 1866123"/>
              <a:gd name="connsiteY23" fmla="*/ 690465 h 3770166"/>
              <a:gd name="connsiteX24" fmla="*/ 821094 w 1866123"/>
              <a:gd name="connsiteY24" fmla="*/ 615820 h 3770166"/>
              <a:gd name="connsiteX25" fmla="*/ 746449 w 1866123"/>
              <a:gd name="connsiteY25" fmla="*/ 578498 h 3770166"/>
              <a:gd name="connsiteX26" fmla="*/ 662474 w 1866123"/>
              <a:gd name="connsiteY26" fmla="*/ 541175 h 3770166"/>
              <a:gd name="connsiteX27" fmla="*/ 597160 w 1866123"/>
              <a:gd name="connsiteY27" fmla="*/ 494522 h 3770166"/>
              <a:gd name="connsiteX28" fmla="*/ 550507 w 1866123"/>
              <a:gd name="connsiteY28" fmla="*/ 466530 h 3770166"/>
              <a:gd name="connsiteX29" fmla="*/ 363894 w 1866123"/>
              <a:gd name="connsiteY29" fmla="*/ 307910 h 3770166"/>
              <a:gd name="connsiteX30" fmla="*/ 223935 w 1866123"/>
              <a:gd name="connsiteY30" fmla="*/ 223934 h 3770166"/>
              <a:gd name="connsiteX31" fmla="*/ 186613 w 1866123"/>
              <a:gd name="connsiteY31" fmla="*/ 186612 h 3770166"/>
              <a:gd name="connsiteX32" fmla="*/ 149290 w 1866123"/>
              <a:gd name="connsiteY32" fmla="*/ 167951 h 3770166"/>
              <a:gd name="connsiteX33" fmla="*/ 102637 w 1866123"/>
              <a:gd name="connsiteY33" fmla="*/ 102636 h 3770166"/>
              <a:gd name="connsiteX34" fmla="*/ 74645 w 1866123"/>
              <a:gd name="connsiteY34" fmla="*/ 74645 h 3770166"/>
              <a:gd name="connsiteX35" fmla="*/ 55984 w 1866123"/>
              <a:gd name="connsiteY35" fmla="*/ 46653 h 3770166"/>
              <a:gd name="connsiteX36" fmla="*/ 18662 w 1866123"/>
              <a:gd name="connsiteY36" fmla="*/ 18661 h 3770166"/>
              <a:gd name="connsiteX37" fmla="*/ 0 w 1866123"/>
              <a:gd name="connsiteY37" fmla="*/ 0 h 377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66123" h="3770166">
                <a:moveTo>
                  <a:pt x="1082351" y="3750906"/>
                </a:moveTo>
                <a:cubicBezTo>
                  <a:pt x="1206378" y="3775709"/>
                  <a:pt x="1196583" y="3777449"/>
                  <a:pt x="1408923" y="3750906"/>
                </a:cubicBezTo>
                <a:cubicBezTo>
                  <a:pt x="1411357" y="3750602"/>
                  <a:pt x="1515362" y="3711048"/>
                  <a:pt x="1539551" y="3694922"/>
                </a:cubicBezTo>
                <a:cubicBezTo>
                  <a:pt x="1546871" y="3690042"/>
                  <a:pt x="1550893" y="3681141"/>
                  <a:pt x="1558213" y="3676261"/>
                </a:cubicBezTo>
                <a:cubicBezTo>
                  <a:pt x="1711894" y="3573809"/>
                  <a:pt x="1469863" y="3751853"/>
                  <a:pt x="1632858" y="3629608"/>
                </a:cubicBezTo>
                <a:cubicBezTo>
                  <a:pt x="1639078" y="3617167"/>
                  <a:pt x="1644618" y="3604362"/>
                  <a:pt x="1651519" y="3592285"/>
                </a:cubicBezTo>
                <a:cubicBezTo>
                  <a:pt x="1669514" y="3560793"/>
                  <a:pt x="1696032" y="3533388"/>
                  <a:pt x="1707502" y="3498979"/>
                </a:cubicBezTo>
                <a:cubicBezTo>
                  <a:pt x="1732762" y="3423203"/>
                  <a:pt x="1717367" y="3460590"/>
                  <a:pt x="1754156" y="3387012"/>
                </a:cubicBezTo>
                <a:cubicBezTo>
                  <a:pt x="1757266" y="3352800"/>
                  <a:pt x="1758946" y="3318427"/>
                  <a:pt x="1763486" y="3284375"/>
                </a:cubicBezTo>
                <a:cubicBezTo>
                  <a:pt x="1765181" y="3271664"/>
                  <a:pt x="1770302" y="3259628"/>
                  <a:pt x="1772817" y="3247053"/>
                </a:cubicBezTo>
                <a:cubicBezTo>
                  <a:pt x="1776527" y="3228502"/>
                  <a:pt x="1779037" y="3209730"/>
                  <a:pt x="1782147" y="3191069"/>
                </a:cubicBezTo>
                <a:cubicBezTo>
                  <a:pt x="1785257" y="3013787"/>
                  <a:pt x="1786025" y="2836449"/>
                  <a:pt x="1791478" y="2659224"/>
                </a:cubicBezTo>
                <a:cubicBezTo>
                  <a:pt x="1792249" y="2634161"/>
                  <a:pt x="1798809" y="2609574"/>
                  <a:pt x="1800809" y="2584579"/>
                </a:cubicBezTo>
                <a:cubicBezTo>
                  <a:pt x="1805033" y="2531783"/>
                  <a:pt x="1806077" y="2478768"/>
                  <a:pt x="1810139" y="2425959"/>
                </a:cubicBezTo>
                <a:cubicBezTo>
                  <a:pt x="1815408" y="2357455"/>
                  <a:pt x="1822387" y="2289092"/>
                  <a:pt x="1828800" y="2220685"/>
                </a:cubicBezTo>
                <a:cubicBezTo>
                  <a:pt x="1857112" y="1918696"/>
                  <a:pt x="1813865" y="2378116"/>
                  <a:pt x="1856792" y="2006081"/>
                </a:cubicBezTo>
                <a:cubicBezTo>
                  <a:pt x="1861440" y="1965796"/>
                  <a:pt x="1863013" y="1925216"/>
                  <a:pt x="1866123" y="1884783"/>
                </a:cubicBezTo>
                <a:cubicBezTo>
                  <a:pt x="1863013" y="1735493"/>
                  <a:pt x="1867066" y="1585882"/>
                  <a:pt x="1856792" y="1436914"/>
                </a:cubicBezTo>
                <a:cubicBezTo>
                  <a:pt x="1854323" y="1401110"/>
                  <a:pt x="1809607" y="1291358"/>
                  <a:pt x="1791478" y="1259632"/>
                </a:cubicBezTo>
                <a:cubicBezTo>
                  <a:pt x="1709444" y="1116072"/>
                  <a:pt x="1708503" y="1105449"/>
                  <a:pt x="1614196" y="1017036"/>
                </a:cubicBezTo>
                <a:cubicBezTo>
                  <a:pt x="1576541" y="981734"/>
                  <a:pt x="1502412" y="915030"/>
                  <a:pt x="1455576" y="886408"/>
                </a:cubicBezTo>
                <a:cubicBezTo>
                  <a:pt x="1405310" y="855690"/>
                  <a:pt x="1302273" y="813575"/>
                  <a:pt x="1250302" y="793102"/>
                </a:cubicBezTo>
                <a:cubicBezTo>
                  <a:pt x="1185273" y="767485"/>
                  <a:pt x="1119710" y="743245"/>
                  <a:pt x="1054360" y="718457"/>
                </a:cubicBezTo>
                <a:cubicBezTo>
                  <a:pt x="1029514" y="709032"/>
                  <a:pt x="1002787" y="703649"/>
                  <a:pt x="979715" y="690465"/>
                </a:cubicBezTo>
                <a:cubicBezTo>
                  <a:pt x="854772" y="619069"/>
                  <a:pt x="978485" y="685771"/>
                  <a:pt x="821094" y="615820"/>
                </a:cubicBezTo>
                <a:cubicBezTo>
                  <a:pt x="795673" y="604522"/>
                  <a:pt x="771620" y="590343"/>
                  <a:pt x="746449" y="578498"/>
                </a:cubicBezTo>
                <a:cubicBezTo>
                  <a:pt x="718733" y="565455"/>
                  <a:pt x="689172" y="556193"/>
                  <a:pt x="662474" y="541175"/>
                </a:cubicBezTo>
                <a:cubicBezTo>
                  <a:pt x="639155" y="528058"/>
                  <a:pt x="619421" y="509363"/>
                  <a:pt x="597160" y="494522"/>
                </a:cubicBezTo>
                <a:cubicBezTo>
                  <a:pt x="582070" y="484462"/>
                  <a:pt x="566058" y="475861"/>
                  <a:pt x="550507" y="466530"/>
                </a:cubicBezTo>
                <a:cubicBezTo>
                  <a:pt x="474325" y="371304"/>
                  <a:pt x="529117" y="431827"/>
                  <a:pt x="363894" y="307910"/>
                </a:cubicBezTo>
                <a:cubicBezTo>
                  <a:pt x="270298" y="237713"/>
                  <a:pt x="317837" y="264178"/>
                  <a:pt x="223935" y="223934"/>
                </a:cubicBezTo>
                <a:cubicBezTo>
                  <a:pt x="211494" y="211493"/>
                  <a:pt x="200688" y="197168"/>
                  <a:pt x="186613" y="186612"/>
                </a:cubicBezTo>
                <a:cubicBezTo>
                  <a:pt x="175485" y="178266"/>
                  <a:pt x="159851" y="177003"/>
                  <a:pt x="149290" y="167951"/>
                </a:cubicBezTo>
                <a:cubicBezTo>
                  <a:pt x="129679" y="151142"/>
                  <a:pt x="119029" y="122306"/>
                  <a:pt x="102637" y="102636"/>
                </a:cubicBezTo>
                <a:cubicBezTo>
                  <a:pt x="94190" y="92499"/>
                  <a:pt x="83092" y="84782"/>
                  <a:pt x="74645" y="74645"/>
                </a:cubicBezTo>
                <a:cubicBezTo>
                  <a:pt x="67466" y="66030"/>
                  <a:pt x="63913" y="54583"/>
                  <a:pt x="55984" y="46653"/>
                </a:cubicBezTo>
                <a:cubicBezTo>
                  <a:pt x="44988" y="35657"/>
                  <a:pt x="30609" y="28616"/>
                  <a:pt x="18662" y="18661"/>
                </a:cubicBezTo>
                <a:cubicBezTo>
                  <a:pt x="11904" y="13029"/>
                  <a:pt x="6221" y="6220"/>
                  <a:pt x="0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E7E2D67B-C5A3-A146-19A6-FA125D974632}"/>
              </a:ext>
            </a:extLst>
          </p:cNvPr>
          <p:cNvSpPr/>
          <p:nvPr/>
        </p:nvSpPr>
        <p:spPr>
          <a:xfrm>
            <a:off x="10102891" y="1530145"/>
            <a:ext cx="114129" cy="186688"/>
          </a:xfrm>
          <a:custGeom>
            <a:avLst/>
            <a:gdLst>
              <a:gd name="connsiteX0" fmla="*/ 20823 w 114129"/>
              <a:gd name="connsiteY0" fmla="*/ 186688 h 186688"/>
              <a:gd name="connsiteX1" fmla="*/ 11493 w 114129"/>
              <a:gd name="connsiteY1" fmla="*/ 56059 h 186688"/>
              <a:gd name="connsiteX2" fmla="*/ 2162 w 114129"/>
              <a:gd name="connsiteY2" fmla="*/ 28067 h 186688"/>
              <a:gd name="connsiteX3" fmla="*/ 114129 w 114129"/>
              <a:gd name="connsiteY3" fmla="*/ 75 h 186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29" h="186688">
                <a:moveTo>
                  <a:pt x="20823" y="186688"/>
                </a:moveTo>
                <a:cubicBezTo>
                  <a:pt x="17713" y="143145"/>
                  <a:pt x="16593" y="99414"/>
                  <a:pt x="11493" y="56059"/>
                </a:cubicBezTo>
                <a:cubicBezTo>
                  <a:pt x="10344" y="46291"/>
                  <a:pt x="-5706" y="33968"/>
                  <a:pt x="2162" y="28067"/>
                </a:cubicBezTo>
                <a:cubicBezTo>
                  <a:pt x="43418" y="-2876"/>
                  <a:pt x="72939" y="75"/>
                  <a:pt x="114129" y="75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D2Coding ligature"/>
        <a:ea typeface="D2Coding ligature"/>
        <a:cs typeface=""/>
      </a:majorFont>
      <a:minorFont>
        <a:latin typeface="D2Coding"/>
        <a:ea typeface="D2Coding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204</Words>
  <Application>Microsoft Office PowerPoint</Application>
  <PresentationFormat>와이드스크린</PresentationFormat>
  <Paragraphs>52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D2Coding</vt:lpstr>
      <vt:lpstr>D2Coding ligature</vt:lpstr>
      <vt:lpstr>Arial</vt:lpstr>
      <vt:lpstr>Wingdings</vt:lpstr>
      <vt:lpstr>Office 테마</vt:lpstr>
      <vt:lpstr>MAKERS_DAY  WEEK 5_PRESENTATION</vt:lpstr>
      <vt:lpstr>CONTENT</vt:lpstr>
      <vt:lpstr>보완</vt:lpstr>
      <vt:lpstr>MELODY DIARY</vt:lpstr>
      <vt:lpstr>MAIN PAGE </vt:lpstr>
      <vt:lpstr>PowerPoint 프레젠테이션</vt:lpstr>
      <vt:lpstr>SERVER</vt:lpstr>
      <vt:lpstr>AI 모델 링크</vt:lpstr>
      <vt:lpstr>데이터 전처리 </vt:lpstr>
      <vt:lpstr>학습 결과</vt:lpstr>
      <vt:lpstr>앞으로의 계획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MAKERS_DAY  WEEK 5_PRESENTATION</dc:title>
  <dc:creator>윤정 조</dc:creator>
  <cp:lastModifiedBy>Sandrine Antiome</cp:lastModifiedBy>
  <cp:revision>12</cp:revision>
  <dcterms:created xsi:type="dcterms:W3CDTF">2023-08-15T10:57:11Z</dcterms:created>
  <dcterms:modified xsi:type="dcterms:W3CDTF">2023-08-15T14:23:17Z</dcterms:modified>
</cp:coreProperties>
</file>

<file path=docProps/thumbnail.jpeg>
</file>